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58" r:id="rId3"/>
    <p:sldId id="303" r:id="rId4"/>
    <p:sldId id="278" r:id="rId5"/>
    <p:sldId id="279" r:id="rId6"/>
    <p:sldId id="280" r:id="rId7"/>
    <p:sldId id="343" r:id="rId8"/>
    <p:sldId id="344" r:id="rId9"/>
    <p:sldId id="277" r:id="rId10"/>
    <p:sldId id="282" r:id="rId11"/>
    <p:sldId id="261" r:id="rId12"/>
    <p:sldId id="312" r:id="rId13"/>
    <p:sldId id="310" r:id="rId14"/>
    <p:sldId id="345" r:id="rId15"/>
    <p:sldId id="346" r:id="rId16"/>
    <p:sldId id="347" r:id="rId17"/>
    <p:sldId id="349" r:id="rId18"/>
    <p:sldId id="363" r:id="rId19"/>
    <p:sldId id="398" r:id="rId20"/>
    <p:sldId id="376" r:id="rId21"/>
    <p:sldId id="369" r:id="rId22"/>
    <p:sldId id="368" r:id="rId23"/>
    <p:sldId id="372" r:id="rId24"/>
    <p:sldId id="370" r:id="rId25"/>
    <p:sldId id="374" r:id="rId26"/>
    <p:sldId id="357" r:id="rId27"/>
    <p:sldId id="384" r:id="rId28"/>
    <p:sldId id="386" r:id="rId29"/>
    <p:sldId id="388" r:id="rId30"/>
    <p:sldId id="399" r:id="rId31"/>
    <p:sldId id="389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3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9"/>
    <p:restoredTop sz="67118"/>
  </p:normalViewPr>
  <p:slideViewPr>
    <p:cSldViewPr snapToGrid="0" snapToObjects="1">
      <p:cViewPr>
        <p:scale>
          <a:sx n="70" d="100"/>
          <a:sy n="70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F579D-D201-A543-8490-797C20FEFD5E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38EC-882C-2744-B4D0-51B76ECF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2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34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P(A and B) = P(A) * P(B|A) </a:t>
            </a:r>
          </a:p>
          <a:p>
            <a:r>
              <a:rPr lang="en-US" dirty="0" smtClean="0"/>
              <a:t>P(A</a:t>
            </a:r>
            <a:r>
              <a:rPr lang="en-US" baseline="0" dirty="0" smtClean="0"/>
              <a:t> or B) = P(A) + P(B) </a:t>
            </a:r>
            <a:r>
              <a:rPr lang="mr-IN" baseline="0" dirty="0" smtClean="0"/>
              <a:t>–</a:t>
            </a:r>
            <a:r>
              <a:rPr lang="en-US" baseline="0" dirty="0" smtClean="0"/>
              <a:t> P(A and 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9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e^{-\lambda }\sum _{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=0}^{\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lfloor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rfloor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}{\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{\lambda ^{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}}{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!}}\ 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9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13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vimeo.com</a:t>
            </a:r>
            <a:r>
              <a:rPr lang="pt-BR" dirty="0" smtClean="0"/>
              <a:t>/75089338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38EC-882C-2744-B4D0-51B76ECF21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00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084E8-DE91-E945-9E37-F2F9F2A02D0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223D-D707-EA4C-8F46-C8D19BF7A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11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crete_probability_distribution" TargetMode="External"/><Relationship Id="rId4" Type="http://schemas.openxmlformats.org/officeDocument/2006/relationships/hyperlink" Target="https://en.wikipedia.org/wiki/Statistical_independence" TargetMode="Externa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.tiff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9" Type="http://schemas.openxmlformats.org/officeDocument/2006/relationships/image" Target="../media/image6.tiff"/><Relationship Id="rId10" Type="http://schemas.openxmlformats.org/officeDocument/2006/relationships/image" Target="../media/image7.tiff"/><Relationship Id="rId11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6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Document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97" y="1826355"/>
            <a:ext cx="10515600" cy="4351338"/>
          </a:xfrm>
        </p:spPr>
        <p:txBody>
          <a:bodyPr/>
          <a:lstStyle/>
          <a:p>
            <a:r>
              <a:rPr lang="en-US" dirty="0" smtClean="0"/>
              <a:t>What if we were classifying articles from Vogue instead of NYT?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26397" y="2925888"/>
                <a:ext cx="6951005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𝑠𝑝𝑜𝑟𝑡𝑠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𝑐𝑜𝑎𝑐h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7" y="2925888"/>
                <a:ext cx="6951005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0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Random Variable</a:t>
            </a:r>
          </a:p>
          <a:p>
            <a:pPr lvl="1"/>
            <a:r>
              <a:rPr lang="en-US" dirty="0"/>
              <a:t>Not a variable in the traditional sense, can even be more like a function, or a shorthand.</a:t>
            </a:r>
          </a:p>
          <a:p>
            <a:pPr lvl="1"/>
            <a:r>
              <a:rPr lang="en-US" dirty="0"/>
              <a:t>We roll seven dice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What is the probability that the sum of the upward faces is greater than 30?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What is the probability that the sum of the upward faces is even?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What is the probability that the sum of the upward faces is divisible by 7?</a:t>
            </a:r>
          </a:p>
          <a:p>
            <a:pPr lvl="1"/>
            <a:r>
              <a:rPr lang="en-US" dirty="0"/>
              <a:t>We say X is a random variable: X = the sum of the upward faces of 7 dice.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What is P(X &gt; 30)?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What is P(X is even)?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What is P(X % 7 = 0)?</a:t>
            </a:r>
          </a:p>
        </p:txBody>
      </p:sp>
    </p:spTree>
    <p:extLst>
      <p:ext uri="{BB962C8B-B14F-4D97-AF65-F5344CB8AC3E}">
        <p14:creationId xmlns:p14="http://schemas.microsoft.com/office/powerpoint/2010/main" val="19274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smtClean="0"/>
              <a:t>More 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Probability Mass Function:		P(X = x) =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Probability Density Function:		f(X = x) =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048" b="-43603"/>
          <a:stretch/>
        </p:blipFill>
        <p:spPr>
          <a:xfrm>
            <a:off x="6717990" y="531414"/>
            <a:ext cx="3390613" cy="992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03" y="531414"/>
            <a:ext cx="1605383" cy="654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94" y="1856977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5697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4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048" b="-43603"/>
          <a:stretch/>
        </p:blipFill>
        <p:spPr>
          <a:xfrm>
            <a:off x="6717990" y="531414"/>
            <a:ext cx="3390613" cy="992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03" y="531414"/>
            <a:ext cx="1605383" cy="65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90686"/>
            <a:ext cx="6908800" cy="460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6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048" b="-43603"/>
          <a:stretch/>
        </p:blipFill>
        <p:spPr>
          <a:xfrm>
            <a:off x="6717990" y="531414"/>
            <a:ext cx="3390613" cy="992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603" y="531414"/>
            <a:ext cx="1605383" cy="654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70" y="204724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76" y="204724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43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What is the probability that our random variable is up to __?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" y="2508092"/>
            <a:ext cx="3840480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40" y="2462848"/>
            <a:ext cx="384048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2462848"/>
            <a:ext cx="38404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1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What is the probability that our random variable is up to __?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0" y="1690688"/>
            <a:ext cx="7254240" cy="4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032" y="1459865"/>
            <a:ext cx="10515600" cy="4351338"/>
          </a:xfrm>
        </p:spPr>
        <p:txBody>
          <a:bodyPr/>
          <a:lstStyle/>
          <a:p>
            <a:r>
              <a:rPr lang="en-US" dirty="0" smtClean="0"/>
              <a:t>two parameters, n and p</a:t>
            </a:r>
          </a:p>
          <a:p>
            <a:pPr lvl="1"/>
            <a:r>
              <a:rPr lang="en-US" dirty="0" smtClean="0"/>
              <a:t>n is the times you're flipping the coin</a:t>
            </a:r>
          </a:p>
          <a:p>
            <a:pPr lvl="1"/>
            <a:r>
              <a:rPr lang="en-US" dirty="0" smtClean="0"/>
              <a:t>p is the probability of success on each flip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52" y="3186853"/>
            <a:ext cx="54864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2" y="3186853"/>
            <a:ext cx="5506720" cy="36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9734" y="1854199"/>
            <a:ext cx="435186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tx1">
                    <a:lumMod val="65000"/>
                  </a:schemeClr>
                </a:solidFill>
              </a:rPr>
              <a:t>Day 1 (Tuesday)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</a:schemeClr>
                </a:solidFill>
              </a:rPr>
              <a:t>Probability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65000"/>
                  </a:schemeClr>
                </a:solidFill>
              </a:rPr>
              <a:t>Probability Distributions</a:t>
            </a:r>
            <a:endParaRPr lang="en-US" sz="28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185419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 smtClean="0"/>
              <a:t>Day 2 (Thursday)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Some Probability Review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Statistics Concepts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Statistical Inference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Regression, Classification, Evaluation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Data Science Immersive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05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 </a:t>
                </a:r>
                <a:r>
                  <a:rPr lang="en-US" b="1" dirty="0"/>
                  <a:t>Poisson distribution</a:t>
                </a:r>
                <a:r>
                  <a:rPr lang="en-US" dirty="0"/>
                  <a:t> is a </a:t>
                </a:r>
                <a:r>
                  <a:rPr lang="en-US" dirty="0">
                    <a:hlinkClick r:id="rId3" tooltip="Discrete probability distribution"/>
                  </a:rPr>
                  <a:t>discrete probability distribution</a:t>
                </a:r>
                <a:r>
                  <a:rPr lang="en-US" dirty="0"/>
                  <a:t> that expresses the probability of a given number of events occurring in a fixed interval of time or space if these events occur with a known constant rate and </a:t>
                </a:r>
                <a:r>
                  <a:rPr lang="en-US" dirty="0">
                    <a:hlinkClick r:id="rId4" tooltip="Statistical independence"/>
                  </a:rPr>
                  <a:t>independently</a:t>
                </a:r>
                <a:r>
                  <a:rPr lang="en-US" dirty="0"/>
                  <a:t> of the time since the last event. </a:t>
                </a:r>
                <a:r>
                  <a:rPr lang="en-US" sz="1800" dirty="0"/>
                  <a:t>(thank you Wikipedia</a:t>
                </a:r>
                <a:r>
                  <a:rPr lang="en-US" sz="1800" dirty="0" smtClean="0"/>
                  <a:t>)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       (</a:t>
                </a:r>
                <a:r>
                  <a:rPr lang="hr-HR" dirty="0"/>
                  <a:t>e = 2.71828182</a:t>
                </a:r>
                <a:r>
                  <a:rPr lang="en-US" dirty="0"/>
                  <a:t> </a:t>
                </a:r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k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!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5"/>
                <a:stretch>
                  <a:fillRect l="-1043" t="-2241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10" descr="^{-\lambda }\sum _{i=0}^{\lfloor k\rfloor }{\frac {\lambda ^{i}}{i!}}\ 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3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Poisson Distribution</a:t>
            </a: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1690688"/>
            <a:ext cx="5486400" cy="3657600"/>
          </a:xfr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686931"/>
            <a:ext cx="5497673" cy="36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45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Uniform Distribution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480" y="1940560"/>
            <a:ext cx="5486400" cy="365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194056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0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 smtClean="0"/>
              <a:t>Super common everywhere</a:t>
            </a:r>
          </a:p>
          <a:p>
            <a:r>
              <a:rPr lang="en-US" dirty="0" smtClean="0"/>
              <a:t>Parameter:</a:t>
            </a:r>
          </a:p>
          <a:p>
            <a:pPr lvl="1"/>
            <a:r>
              <a:rPr lang="en-US" dirty="0" smtClean="0"/>
              <a:t>mu, the average</a:t>
            </a:r>
          </a:p>
          <a:p>
            <a:pPr lvl="1"/>
            <a:r>
              <a:rPr lang="en-US" dirty="0" smtClean="0"/>
              <a:t>sigma, the standard deviation</a:t>
            </a:r>
          </a:p>
          <a:p>
            <a:pPr lvl="1"/>
            <a:r>
              <a:rPr lang="en-US" dirty="0" smtClean="0"/>
              <a:t>(variance, sigma squared)</a:t>
            </a:r>
          </a:p>
          <a:p>
            <a:r>
              <a:rPr lang="en-US" dirty="0" smtClean="0"/>
              <a:t>PDF and CDF are really messy, so use a lookup table or a computer.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4495070"/>
            <a:ext cx="6532446" cy="19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56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Gaussian (Normal)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690688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80" y="169068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11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of exponential decay</a:t>
            </a:r>
          </a:p>
          <a:p>
            <a:r>
              <a:rPr lang="en-US" dirty="0"/>
              <a:t>Probability density function: f(X=x) = </a:t>
            </a:r>
            <a:r>
              <a:rPr lang="ru-RU" dirty="0" err="1"/>
              <a:t>λ</a:t>
            </a:r>
            <a:r>
              <a:rPr lang="ru-RU" dirty="0"/>
              <a:t> </a:t>
            </a:r>
            <a:r>
              <a:rPr lang="ru-RU" i="1" dirty="0" err="1"/>
              <a:t>e</a:t>
            </a:r>
            <a:r>
              <a:rPr lang="ru-RU" baseline="30000" dirty="0" err="1"/>
              <a:t>−</a:t>
            </a:r>
            <a:r>
              <a:rPr lang="ru-RU" i="1" baseline="30000" dirty="0" err="1"/>
              <a:t>λx</a:t>
            </a:r>
            <a:endParaRPr lang="en-US" i="1" baseline="30000" dirty="0"/>
          </a:p>
          <a:p>
            <a:r>
              <a:rPr lang="en-US" dirty="0" smtClean="0"/>
              <a:t>Cumulative </a:t>
            </a:r>
            <a:r>
              <a:rPr lang="en-US" dirty="0"/>
              <a:t>density function: f(X&lt;x) = </a:t>
            </a:r>
            <a:r>
              <a:rPr lang="el-GR" dirty="0"/>
              <a:t>1 − </a:t>
            </a:r>
            <a:r>
              <a:rPr lang="el-GR" i="1" dirty="0"/>
              <a:t>e</a:t>
            </a:r>
            <a:r>
              <a:rPr lang="el-GR" baseline="30000" dirty="0"/>
              <a:t>−</a:t>
            </a:r>
            <a:r>
              <a:rPr lang="el-GR" i="1" baseline="30000" dirty="0" err="1" smtClean="0"/>
              <a:t>λx</a:t>
            </a:r>
            <a:endParaRPr lang="en-US" i="1" baseline="30000" dirty="0" smtClean="0"/>
          </a:p>
          <a:p>
            <a:r>
              <a:rPr lang="en-US" dirty="0" smtClean="0"/>
              <a:t>Parameter: lambda, inverse of the expected value (aka half life)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58400"/>
            <a:ext cx="3977640" cy="2651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280" y="3958400"/>
            <a:ext cx="397764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6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smtClean="0"/>
              <a:t>EXAMPLE PROBLEMS</a:t>
            </a:r>
            <a:endParaRPr lang="en-US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distribution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down the parameters and random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Substitute and solve!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26040" cy="5811838"/>
          </a:xfrm>
        </p:spPr>
        <p:txBody>
          <a:bodyPr>
            <a:noAutofit/>
          </a:bodyPr>
          <a:lstStyle/>
          <a:p>
            <a:r>
              <a:rPr lang="en-US" sz="13800" smtClean="0"/>
              <a:t>HYPOTHESIS TESTING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113433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smtClean="0"/>
              <a:t>HYPOTHESIS TESTING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STATE THE HYPOTHESIS: H</a:t>
            </a:r>
            <a:r>
              <a:rPr lang="en-US" baseline="-25000" dirty="0" smtClean="0"/>
              <a:t>0</a:t>
            </a:r>
            <a:r>
              <a:rPr lang="en-US" dirty="0" smtClean="0"/>
              <a:t> and H</a:t>
            </a:r>
            <a:r>
              <a:rPr lang="en-US" baseline="-25000" dirty="0" smtClean="0"/>
              <a:t>A</a:t>
            </a:r>
            <a:r>
              <a:rPr lang="en-US" dirty="0" smtClean="0"/>
              <a:t>, must be mutually exclusive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FORMULATE AN ANALYSIS PLAN: how you'll evaluate H</a:t>
            </a:r>
            <a:r>
              <a:rPr lang="en-US" baseline="-25000" dirty="0" smtClean="0"/>
              <a:t>0</a:t>
            </a:r>
            <a:r>
              <a:rPr lang="en-US" dirty="0" smtClean="0"/>
              <a:t>, usually a single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SAMPLE DATA: find the value of the test statistic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INTERPRET RESULTS: reject or fail to reject the H</a:t>
            </a:r>
            <a:r>
              <a:rPr lang="en-US" baseline="-25000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Errors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95838"/>
            <a:ext cx="6863667" cy="4575778"/>
          </a:xfrm>
        </p:spPr>
      </p:pic>
      <p:sp>
        <p:nvSpPr>
          <p:cNvPr id="5" name="TextBox 4"/>
          <p:cNvSpPr txBox="1"/>
          <p:nvPr/>
        </p:nvSpPr>
        <p:spPr>
          <a:xfrm>
            <a:off x="8339328" y="1690688"/>
            <a:ext cx="36576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Type 1</a:t>
            </a:r>
          </a:p>
          <a:p>
            <a:r>
              <a:rPr lang="en-US" dirty="0" smtClean="0"/>
              <a:t>False Positive</a:t>
            </a:r>
          </a:p>
          <a:p>
            <a:endParaRPr lang="en-US" dirty="0"/>
          </a:p>
          <a:p>
            <a:r>
              <a:rPr lang="en-US" sz="3200" dirty="0" smtClean="0"/>
              <a:t>Type 2</a:t>
            </a:r>
          </a:p>
          <a:p>
            <a:r>
              <a:rPr lang="en-US" dirty="0" smtClean="0"/>
              <a:t>False Negative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03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"Review"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𝑜𝑟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Bayes Theorem: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145713" y="2348583"/>
            <a:ext cx="4786513" cy="3098916"/>
            <a:chOff x="3604845" y="2562592"/>
            <a:chExt cx="4786513" cy="30989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9" b="94086" l="1416" r="9806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76038" y="2562592"/>
              <a:ext cx="4015320" cy="30989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4999"/>
            <a:stretch/>
          </p:blipFill>
          <p:spPr>
            <a:xfrm>
              <a:off x="7384513" y="3314608"/>
              <a:ext cx="628312" cy="7974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76129" y="3713329"/>
              <a:ext cx="610725" cy="7974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5913" y="4173374"/>
              <a:ext cx="612238" cy="7994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4832" y="4175348"/>
              <a:ext cx="610726" cy="79744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12515" y="3391421"/>
              <a:ext cx="629517" cy="7974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04845" y="4112050"/>
              <a:ext cx="612238" cy="799416"/>
            </a:xfrm>
            <a:prstGeom prst="rect">
              <a:avLst/>
            </a:prstGeom>
          </p:spPr>
        </p:pic>
      </p:grpSp>
      <p:sp>
        <p:nvSpPr>
          <p:cNvPr id="12" name="Content Placeholder 4"/>
          <p:cNvSpPr txBox="1">
            <a:spLocks/>
          </p:cNvSpPr>
          <p:nvPr/>
        </p:nvSpPr>
        <p:spPr>
          <a:xfrm>
            <a:off x="8576781" y="2734570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mtClean="0">
                <a:solidFill>
                  <a:schemeClr val="bg1"/>
                </a:solidFill>
              </a:rPr>
              <a:t>odd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10125957" y="2761697"/>
            <a:ext cx="1140469" cy="40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&gt;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93312" y="2062378"/>
            <a:ext cx="2207942" cy="6604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7902" y="2915690"/>
            <a:ext cx="4301345" cy="66044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27516" y="4988106"/>
            <a:ext cx="2740560" cy="98894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7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Regression, Classification, </a:t>
            </a:r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1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vs Unsupervised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2069829"/>
            <a:ext cx="5092700" cy="35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9829"/>
            <a:ext cx="4965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vs Unsupervised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15465" cy="48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0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021263"/>
            <a:ext cx="12192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Two Types of Supervised Learning</a:t>
            </a:r>
          </a:p>
          <a:p>
            <a:pPr lvl="1"/>
            <a:r>
              <a:rPr lang="en-US" sz="3600" dirty="0"/>
              <a:t>Regression </a:t>
            </a:r>
          </a:p>
          <a:p>
            <a:pPr lvl="1"/>
            <a:r>
              <a:rPr lang="en-US" sz="3600" dirty="0" smtClean="0"/>
              <a:t>	predicting </a:t>
            </a:r>
            <a:r>
              <a:rPr lang="en-US" sz="3600" dirty="0"/>
              <a:t>a continuous value </a:t>
            </a:r>
            <a:endParaRPr lang="en-US" sz="3600" dirty="0" smtClean="0"/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(</a:t>
            </a:r>
            <a:r>
              <a:rPr lang="en-US" sz="3600" dirty="0"/>
              <a:t>height, weight, time)</a:t>
            </a:r>
          </a:p>
          <a:p>
            <a:pPr lvl="1"/>
            <a:r>
              <a:rPr lang="en-US" sz="3600" dirty="0"/>
              <a:t>Classification </a:t>
            </a:r>
          </a:p>
          <a:p>
            <a:pPr lvl="1"/>
            <a:r>
              <a:rPr lang="en-US" sz="3600" dirty="0" smtClean="0"/>
              <a:t>	predicting </a:t>
            </a:r>
            <a:r>
              <a:rPr lang="en-US" sz="3600" dirty="0"/>
              <a:t>a category </a:t>
            </a:r>
            <a:endParaRPr lang="en-US" sz="3600" dirty="0" smtClean="0"/>
          </a:p>
          <a:p>
            <a:pPr lvl="1"/>
            <a:r>
              <a:rPr lang="en-US" sz="3600" dirty="0"/>
              <a:t>	</a:t>
            </a:r>
            <a:r>
              <a:rPr lang="en-US" sz="3600" dirty="0" smtClean="0"/>
              <a:t>(</a:t>
            </a:r>
            <a:r>
              <a:rPr lang="en-US" sz="3600" dirty="0"/>
              <a:t>fraud/not fraud, churn/not churn, British/French/German)</a:t>
            </a:r>
          </a:p>
        </p:txBody>
      </p:sp>
    </p:spTree>
    <p:extLst>
      <p:ext uri="{BB962C8B-B14F-4D97-AF65-F5344CB8AC3E}">
        <p14:creationId xmlns:p14="http://schemas.microsoft.com/office/powerpoint/2010/main" val="9107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99322"/>
          </a:xfrm>
        </p:spPr>
        <p:txBody>
          <a:bodyPr/>
          <a:lstStyle/>
          <a:p>
            <a:r>
              <a:rPr lang="en-US" dirty="0" smtClean="0"/>
              <a:t>Features (aka </a:t>
            </a:r>
            <a:r>
              <a:rPr lang="en-US" dirty="0"/>
              <a:t>Covariates, Independent Variables, or </a:t>
            </a:r>
            <a:r>
              <a:rPr lang="en-US" dirty="0" err="1" smtClean="0"/>
              <a:t>Regressors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What you use to make your prediction</a:t>
            </a:r>
          </a:p>
          <a:p>
            <a:r>
              <a:rPr lang="en-US" dirty="0" smtClean="0"/>
              <a:t>Targets (aka </a:t>
            </a:r>
            <a:r>
              <a:rPr lang="en-US" dirty="0"/>
              <a:t>Outcome, Dependent or Endogenous </a:t>
            </a:r>
            <a:r>
              <a:rPr lang="en-US" dirty="0" smtClean="0"/>
              <a:t>Variable)</a:t>
            </a:r>
          </a:p>
          <a:p>
            <a:pPr lvl="1"/>
            <a:r>
              <a:rPr lang="en-US" dirty="0" smtClean="0"/>
              <a:t>The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0" y="1690688"/>
            <a:ext cx="9069659" cy="51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3058" y="365125"/>
            <a:ext cx="5560741" cy="1325563"/>
          </a:xfrm>
        </p:spPr>
        <p:txBody>
          <a:bodyPr/>
          <a:lstStyle/>
          <a:p>
            <a:r>
              <a:rPr lang="en-US" dirty="0" smtClean="0"/>
              <a:t>(questions)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8618"/>
          <a:stretch/>
        </p:blipFill>
        <p:spPr>
          <a:xfrm>
            <a:off x="5793059" y="1825625"/>
            <a:ext cx="5859239" cy="3341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1382"/>
          <a:stretch/>
        </p:blipFill>
        <p:spPr>
          <a:xfrm>
            <a:off x="547654" y="386390"/>
            <a:ext cx="4954859" cy="61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Have Time </a:t>
            </a:r>
            <a:r>
              <a:rPr lang="en-US" dirty="0"/>
              <a:t>And Energy</a:t>
            </a:r>
            <a:br>
              <a:rPr lang="en-US" dirty="0"/>
            </a:br>
            <a:r>
              <a:rPr lang="en-US" sz="1800" dirty="0"/>
              <a:t>http://</a:t>
            </a:r>
            <a:r>
              <a:rPr lang="en-US" sz="1800" dirty="0" err="1"/>
              <a:t>blog.minitab.com</a:t>
            </a:r>
            <a:r>
              <a:rPr lang="en-US" sz="1800" dirty="0"/>
              <a:t>/blog/</a:t>
            </a:r>
            <a:r>
              <a:rPr lang="en-US" sz="1800" dirty="0" err="1"/>
              <a:t>michelle-paret</a:t>
            </a:r>
            <a:r>
              <a:rPr lang="en-US" sz="1800" dirty="0"/>
              <a:t>/explaining-the-central-limit-theorem-with-bunnies-and-dragons-v2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657610" cy="4476196"/>
          </a:xfrm>
        </p:spPr>
      </p:pic>
    </p:spTree>
    <p:extLst>
      <p:ext uri="{BB962C8B-B14F-4D97-AF65-F5344CB8AC3E}">
        <p14:creationId xmlns:p14="http://schemas.microsoft.com/office/powerpoint/2010/main" val="13596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</a:t>
            </a:r>
            <a:r>
              <a:rPr lang="en-US" dirty="0" smtClean="0"/>
              <a:t>Immersive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386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1850" y="-1142999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Bayesian Inference</a:t>
            </a:r>
            <a:br>
              <a:rPr 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6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402629"/>
          </a:xfrm>
        </p:spPr>
        <p:txBody>
          <a:bodyPr/>
          <a:lstStyle/>
          <a:p>
            <a:r>
              <a:rPr lang="en-US" dirty="0" smtClean="0"/>
              <a:t>You have two coins and pick one at random. One is fair (50-50 heads-tails) the other is biased (75-25 heads-tails). You flip it three times and it comes up heads all three times. Which coin do you think you have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sz="3600" dirty="0" smtClean="0"/>
              <a:t>(no math)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 1: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0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48118"/>
          </a:xfrm>
        </p:spPr>
        <p:txBody>
          <a:bodyPr/>
          <a:lstStyle/>
          <a:p>
            <a:r>
              <a:rPr lang="en-US" sz="3200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Part 1: What is the probability you have the biased coin?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38200" y="3375014"/>
                <a:ext cx="8370881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𝑏𝑖𝑎𝑠𝑒𝑑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𝐻𝐻𝐻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𝑏𝑖𝑎𝑠𝑒𝑑</m:t>
                              </m:r>
                            </m:e>
                          </m:d>
                          <m:r>
                            <a:rPr lang="en-US" sz="32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𝑏𝑖𝑎𝑠𝑒𝑑</m:t>
                              </m:r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𝐻𝐻𝐻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75014"/>
                <a:ext cx="8370881" cy="1117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Question 1: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862754" y="4676126"/>
                <a:ext cx="353308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.422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(.5)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.273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=.77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4676126"/>
                <a:ext cx="3533082" cy="1117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6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48118"/>
          </a:xfrm>
        </p:spPr>
        <p:txBody>
          <a:bodyPr/>
          <a:lstStyle/>
          <a:p>
            <a:r>
              <a:rPr lang="en-US" sz="3200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Part 1 (</a:t>
            </a:r>
            <a:r>
              <a:rPr lang="en-US" sz="3200" dirty="0" err="1" smtClean="0"/>
              <a:t>cont</a:t>
            </a:r>
            <a:r>
              <a:rPr lang="en-US" sz="3200" dirty="0" smtClean="0"/>
              <a:t>): Which coin do you think you have?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𝑏𝑖𝑎𝑠𝑒𝑑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Question 1: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369881" y="4913681"/>
                <a:ext cx="353308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.422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(.5)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.273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=.77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881" y="4913681"/>
                <a:ext cx="3533082" cy="1117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𝑓𝑎𝑖𝑟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459414" y="4867271"/>
                <a:ext cx="3533083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.125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(.5)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.273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=.23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14" y="4867271"/>
                <a:ext cx="3533083" cy="1117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70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48118"/>
          </a:xfrm>
        </p:spPr>
        <p:txBody>
          <a:bodyPr/>
          <a:lstStyle/>
          <a:p>
            <a:r>
              <a:rPr lang="en-US" sz="2800" dirty="0" smtClean="0"/>
              <a:t>You have two coins and pick one at random. One is fair (50-50 heads-tails) the other is biased (75-25 heads-tails). You flip it three times and it comes up heads all three times. Which coin do you think you have?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Part </a:t>
            </a:r>
            <a:r>
              <a:rPr lang="en-US" sz="3200" dirty="0"/>
              <a:t>2: How would your answer change if you started with a bin of 1000 coins, only one of which is biased?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𝑏𝑖𝑎𝑠𝑒𝑑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31" y="3776692"/>
                <a:ext cx="314278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0677" y="180459"/>
            <a:ext cx="2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Question 1: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369881" y="4913681"/>
                <a:ext cx="421596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.422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(.001)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1253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=.003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881" y="4913681"/>
                <a:ext cx="4215962" cy="11176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𝑓𝑎𝑖𝑟</m:t>
                          </m:r>
                        </m: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𝐻𝐻𝐻</m:t>
                          </m: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564" y="3730282"/>
                <a:ext cx="2709203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459414" y="4867271"/>
                <a:ext cx="4215962" cy="1117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.125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</a:rPr>
                            <m:t>(.999)</m:t>
                          </m:r>
                        </m:num>
                        <m:den>
                          <m:d>
                            <m:dPr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1253</m:t>
                              </m:r>
                            </m:e>
                          </m:d>
                        </m:den>
                      </m:f>
                      <m:r>
                        <a:rPr lang="en-US" sz="3200" b="0" i="1" smtClean="0">
                          <a:latin typeface="Cambria Math" charset="0"/>
                        </a:rPr>
                        <m:t>=.997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14" y="4867271"/>
                <a:ext cx="4215962" cy="1117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Document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97" y="1826355"/>
            <a:ext cx="10515600" cy="4351338"/>
          </a:xfrm>
        </p:spPr>
        <p:txBody>
          <a:bodyPr/>
          <a:lstStyle/>
          <a:p>
            <a:r>
              <a:rPr lang="en-US" dirty="0" smtClean="0"/>
              <a:t>We want to classify New York Times articles into sports and fashion.</a:t>
            </a:r>
          </a:p>
          <a:p>
            <a:endParaRPr lang="en-US" dirty="0"/>
          </a:p>
          <a:p>
            <a:r>
              <a:rPr lang="en-US" dirty="0" smtClean="0"/>
              <a:t>We can only see a single word and it's "coach".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6397" y="4015386"/>
                <a:ext cx="6951005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𝑠𝑝𝑜𝑟𝑡𝑠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𝑐𝑜𝑎𝑐h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𝑠𝑝𝑜𝑟𝑡𝑠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7" y="4015386"/>
                <a:ext cx="6951005" cy="8613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6397" y="5396113"/>
                <a:ext cx="7563481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𝑓𝑎𝑠h𝑖𝑜𝑛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𝑐𝑜𝑎𝑐h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"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𝑓𝑎𝑠h𝑖𝑜𝑛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𝑓𝑎𝑠h𝑖𝑜𝑛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𝑐𝑜𝑎𝑐h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"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97" y="5396113"/>
                <a:ext cx="7563481" cy="86132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0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12806</TotalTime>
  <Words>928</Words>
  <Application>Microsoft Macintosh PowerPoint</Application>
  <PresentationFormat>Widescreen</PresentationFormat>
  <Paragraphs>135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Calibri Light</vt:lpstr>
      <vt:lpstr>Cambria Math</vt:lpstr>
      <vt:lpstr>Mangal</vt:lpstr>
      <vt:lpstr>Arial</vt:lpstr>
      <vt:lpstr>Office Theme</vt:lpstr>
      <vt:lpstr>Statistics</vt:lpstr>
      <vt:lpstr>PowerPoint Presentation</vt:lpstr>
      <vt:lpstr>"Review"</vt:lpstr>
      <vt:lpstr>PowerPoint Presentation</vt:lpstr>
      <vt:lpstr>You have two coins and pick one at random. One is fair (50-50 heads-tails) the other is biased (75-25 heads-tails). You flip it three times and it comes up heads all three times. Which coin do you think you have? (no math) </vt:lpstr>
      <vt:lpstr>You have two coins and pick one at random. One is fair (50-50 heads-tails) the other is biased (75-25 heads-tails). You flip it three times and it comes up heads all three times. Which coin do you think you have?  Part 1: What is the probability you have the biased coin? </vt:lpstr>
      <vt:lpstr>You have two coins and pick one at random. One is fair (50-50 heads-tails) the other is biased (75-25 heads-tails). You flip it three times and it comes up heads all three times. Which coin do you think you have?  Part 1 (cont): Which coin do you think you have? </vt:lpstr>
      <vt:lpstr>You have two coins and pick one at random. One is fair (50-50 heads-tails) the other is biased (75-25 heads-tails). You flip it three times and it comes up heads all three times. Which coin do you think you have?  Part 2: How would your answer change if you started with a bin of 1000 coins, only one of which is biased?  </vt:lpstr>
      <vt:lpstr>Example: Document classification</vt:lpstr>
      <vt:lpstr>Example: Document classification</vt:lpstr>
      <vt:lpstr>Distributions </vt:lpstr>
      <vt:lpstr>Some Vocab</vt:lpstr>
      <vt:lpstr>Some More Vocab</vt:lpstr>
      <vt:lpstr>Binomial Distribution</vt:lpstr>
      <vt:lpstr>Binomial Distribution</vt:lpstr>
      <vt:lpstr>Binomial Distribution</vt:lpstr>
      <vt:lpstr>Today: What is the probability that our random variable is up to __?</vt:lpstr>
      <vt:lpstr>Today: What is the probability that our random variable is up to __?</vt:lpstr>
      <vt:lpstr>Binomial Distribution</vt:lpstr>
      <vt:lpstr>Poisson Distribution</vt:lpstr>
      <vt:lpstr>Also Poisson Distribution</vt:lpstr>
      <vt:lpstr>Also Uniform Distribution</vt:lpstr>
      <vt:lpstr>Normal Distribution</vt:lpstr>
      <vt:lpstr>Also Gaussian (Normal) Distribution</vt:lpstr>
      <vt:lpstr>Exponential Distribution</vt:lpstr>
      <vt:lpstr>EXAMPLE PROBLEMS</vt:lpstr>
      <vt:lpstr>HYPOTHESIS TESTING</vt:lpstr>
      <vt:lpstr>HYPOTHESIS TESTING</vt:lpstr>
      <vt:lpstr>Types of Errors</vt:lpstr>
      <vt:lpstr>PowerPoint Presentation</vt:lpstr>
      <vt:lpstr>Regression, Classification, Evaluation </vt:lpstr>
      <vt:lpstr>Supervised vs Unsupervised Learning</vt:lpstr>
      <vt:lpstr>Supervised vs Unsupervised Learning</vt:lpstr>
      <vt:lpstr>Vocabulary</vt:lpstr>
      <vt:lpstr>Vocabulary</vt:lpstr>
      <vt:lpstr>Confusion Matrix</vt:lpstr>
      <vt:lpstr>(questions)</vt:lpstr>
      <vt:lpstr>If We Have Time And Energy http://blog.minitab.com/blog/michelle-paret/explaining-the-central-limit-theorem-with-bunnies-and-dragons-v2</vt:lpstr>
      <vt:lpstr>Data Science Immersive 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creator>Rebecca Czyrnik</dc:creator>
  <cp:lastModifiedBy>Rebecca Czyrnik</cp:lastModifiedBy>
  <cp:revision>145</cp:revision>
  <dcterms:created xsi:type="dcterms:W3CDTF">2018-04-20T22:45:14Z</dcterms:created>
  <dcterms:modified xsi:type="dcterms:W3CDTF">2018-07-27T00:31:54Z</dcterms:modified>
</cp:coreProperties>
</file>